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oco Gothic Bold" charset="1" panose="00000000000000000000"/>
      <p:regular r:id="rId26"/>
    </p:embeddedFont>
    <p:embeddedFont>
      <p:font typeface="Coco Gothic Italics" charset="1" panose="00000000000000000000"/>
      <p:regular r:id="rId27"/>
    </p:embeddedFont>
    <p:embeddedFont>
      <p:font typeface="Coco Gothic" charset="1" panose="00000000000000000000"/>
      <p:regular r:id="rId28"/>
    </p:embeddedFont>
    <p:embeddedFont>
      <p:font typeface="Canva Sans Bold" charset="1" panose="020B0803030501040103"/>
      <p:regular r:id="rId29"/>
    </p:embeddedFont>
    <p:embeddedFont>
      <p:font typeface="Canva Sans" charset="1" panose="020B0503030501040103"/>
      <p:regular r:id="rId30"/>
    </p:embeddedFont>
    <p:embeddedFont>
      <p:font typeface="Canva Sans Bold Italics" charset="1" panose="020B08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12" Target="../media/image90.png" Type="http://schemas.openxmlformats.org/officeDocument/2006/relationships/image"/><Relationship Id="rId13" Target="../media/image91.svg" Type="http://schemas.openxmlformats.org/officeDocument/2006/relationships/image"/><Relationship Id="rId14" Target="../media/image92.png" Type="http://schemas.openxmlformats.org/officeDocument/2006/relationships/image"/><Relationship Id="rId15" Target="../media/image93.svg" Type="http://schemas.openxmlformats.org/officeDocument/2006/relationships/image"/><Relationship Id="rId16" Target="../media/image94.png" Type="http://schemas.openxmlformats.org/officeDocument/2006/relationships/image"/><Relationship Id="rId17" Target="../media/image95.svg" Type="http://schemas.openxmlformats.org/officeDocument/2006/relationships/image"/><Relationship Id="rId18" Target="../media/image96.png" Type="http://schemas.openxmlformats.org/officeDocument/2006/relationships/image"/><Relationship Id="rId19" Target="../media/image97.svg" Type="http://schemas.openxmlformats.org/officeDocument/2006/relationships/image"/><Relationship Id="rId2" Target="../media/image80.png" Type="http://schemas.openxmlformats.org/officeDocument/2006/relationships/image"/><Relationship Id="rId20" Target="../media/image74.png" Type="http://schemas.openxmlformats.org/officeDocument/2006/relationships/image"/><Relationship Id="rId21" Target="../media/image75.svg" Type="http://schemas.openxmlformats.org/officeDocument/2006/relationships/image"/><Relationship Id="rId22" Target="../media/image98.png" Type="http://schemas.openxmlformats.org/officeDocument/2006/relationships/image"/><Relationship Id="rId23" Target="../media/image99.svg" Type="http://schemas.openxmlformats.org/officeDocument/2006/relationships/image"/><Relationship Id="rId24" Target="../media/image100.png" Type="http://schemas.openxmlformats.org/officeDocument/2006/relationships/image"/><Relationship Id="rId25" Target="../media/image101.svg" Type="http://schemas.openxmlformats.org/officeDocument/2006/relationships/image"/><Relationship Id="rId26" Target="../media/image102.png" Type="http://schemas.openxmlformats.org/officeDocument/2006/relationships/image"/><Relationship Id="rId27" Target="../media/image103.svg" Type="http://schemas.openxmlformats.org/officeDocument/2006/relationships/image"/><Relationship Id="rId28" Target="../media/image104.png" Type="http://schemas.openxmlformats.org/officeDocument/2006/relationships/image"/><Relationship Id="rId29" Target="../media/image105.svg" Type="http://schemas.openxmlformats.org/officeDocument/2006/relationships/image"/><Relationship Id="rId3" Target="../media/image81.svg" Type="http://schemas.openxmlformats.org/officeDocument/2006/relationships/image"/><Relationship Id="rId30" Target="../media/image50.png" Type="http://schemas.openxmlformats.org/officeDocument/2006/relationships/image"/><Relationship Id="rId31" Target="../media/image51.sv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Relationship Id="rId6" Target="../media/image84.png" Type="http://schemas.openxmlformats.org/officeDocument/2006/relationships/image"/><Relationship Id="rId7" Target="../media/image85.svg" Type="http://schemas.openxmlformats.org/officeDocument/2006/relationships/image"/><Relationship Id="rId8" Target="../media/image86.png" Type="http://schemas.openxmlformats.org/officeDocument/2006/relationships/image"/><Relationship Id="rId9" Target="../media/image8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jpe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5601" y="4087184"/>
            <a:ext cx="4421032" cy="4421032"/>
          </a:xfrm>
          <a:custGeom>
            <a:avLst/>
            <a:gdLst/>
            <a:ahLst/>
            <a:cxnLst/>
            <a:rect r="r" b="b" t="t" l="l"/>
            <a:pathLst>
              <a:path h="4421032" w="4421032">
                <a:moveTo>
                  <a:pt x="0" y="0"/>
                </a:moveTo>
                <a:lnTo>
                  <a:pt x="4421033" y="0"/>
                </a:lnTo>
                <a:lnTo>
                  <a:pt x="4421033" y="4421032"/>
                </a:lnTo>
                <a:lnTo>
                  <a:pt x="0" y="442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9138">
            <a:off x="1247475" y="1532450"/>
            <a:ext cx="4624308" cy="4624308"/>
          </a:xfrm>
          <a:custGeom>
            <a:avLst/>
            <a:gdLst/>
            <a:ahLst/>
            <a:cxnLst/>
            <a:rect r="r" b="b" t="t" l="l"/>
            <a:pathLst>
              <a:path h="4624308" w="4624308">
                <a:moveTo>
                  <a:pt x="0" y="0"/>
                </a:moveTo>
                <a:lnTo>
                  <a:pt x="4624307" y="0"/>
                </a:lnTo>
                <a:lnTo>
                  <a:pt x="4624307" y="4624308"/>
                </a:lnTo>
                <a:lnTo>
                  <a:pt x="0" y="4624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7586">
            <a:off x="13417501" y="5602021"/>
            <a:ext cx="3674403" cy="3674403"/>
          </a:xfrm>
          <a:custGeom>
            <a:avLst/>
            <a:gdLst/>
            <a:ahLst/>
            <a:cxnLst/>
            <a:rect r="r" b="b" t="t" l="l"/>
            <a:pathLst>
              <a:path h="3674403" w="3674403">
                <a:moveTo>
                  <a:pt x="0" y="0"/>
                </a:moveTo>
                <a:lnTo>
                  <a:pt x="3674403" y="0"/>
                </a:lnTo>
                <a:lnTo>
                  <a:pt x="3674403" y="3674403"/>
                </a:lnTo>
                <a:lnTo>
                  <a:pt x="0" y="3674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05772" y="2396800"/>
            <a:ext cx="13676457" cy="5253039"/>
            <a:chOff x="0" y="0"/>
            <a:chExt cx="5065354" cy="19455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5354" cy="1945570"/>
            </a:xfrm>
            <a:custGeom>
              <a:avLst/>
              <a:gdLst/>
              <a:ahLst/>
              <a:cxnLst/>
              <a:rect r="r" b="b" t="t" l="l"/>
              <a:pathLst>
                <a:path h="1945570" w="5065354">
                  <a:moveTo>
                    <a:pt x="0" y="0"/>
                  </a:moveTo>
                  <a:lnTo>
                    <a:pt x="5065354" y="0"/>
                  </a:lnTo>
                  <a:lnTo>
                    <a:pt x="5065354" y="1945570"/>
                  </a:lnTo>
                  <a:lnTo>
                    <a:pt x="0" y="194557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5065354" cy="1936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537641">
            <a:off x="13841866" y="6016968"/>
            <a:ext cx="2476025" cy="3265741"/>
          </a:xfrm>
          <a:custGeom>
            <a:avLst/>
            <a:gdLst/>
            <a:ahLst/>
            <a:cxnLst/>
            <a:rect r="r" b="b" t="t" l="l"/>
            <a:pathLst>
              <a:path h="3265741" w="2476025">
                <a:moveTo>
                  <a:pt x="0" y="0"/>
                </a:moveTo>
                <a:lnTo>
                  <a:pt x="2476025" y="0"/>
                </a:lnTo>
                <a:lnTo>
                  <a:pt x="2476025" y="3265741"/>
                </a:lnTo>
                <a:lnTo>
                  <a:pt x="0" y="32657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1885">
            <a:off x="1140934" y="825621"/>
            <a:ext cx="3560597" cy="3560597"/>
          </a:xfrm>
          <a:custGeom>
            <a:avLst/>
            <a:gdLst/>
            <a:ahLst/>
            <a:cxnLst/>
            <a:rect r="r" b="b" t="t" l="l"/>
            <a:pathLst>
              <a:path h="3560597" w="3560597">
                <a:moveTo>
                  <a:pt x="0" y="0"/>
                </a:moveTo>
                <a:lnTo>
                  <a:pt x="3560598" y="0"/>
                </a:lnTo>
                <a:lnTo>
                  <a:pt x="3560598" y="3560597"/>
                </a:lnTo>
                <a:lnTo>
                  <a:pt x="0" y="3560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89737" y="2071507"/>
            <a:ext cx="2308526" cy="650585"/>
          </a:xfrm>
          <a:custGeom>
            <a:avLst/>
            <a:gdLst/>
            <a:ahLst/>
            <a:cxnLst/>
            <a:rect r="r" b="b" t="t" l="l"/>
            <a:pathLst>
              <a:path h="650585" w="2308526">
                <a:moveTo>
                  <a:pt x="0" y="0"/>
                </a:moveTo>
                <a:lnTo>
                  <a:pt x="2308526" y="0"/>
                </a:lnTo>
                <a:lnTo>
                  <a:pt x="2308526" y="650585"/>
                </a:lnTo>
                <a:lnTo>
                  <a:pt x="0" y="6505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715664">
            <a:off x="2193148" y="6843214"/>
            <a:ext cx="2210516" cy="2210516"/>
          </a:xfrm>
          <a:custGeom>
            <a:avLst/>
            <a:gdLst/>
            <a:ahLst/>
            <a:cxnLst/>
            <a:rect r="r" b="b" t="t" l="l"/>
            <a:pathLst>
              <a:path h="2210516" w="2210516">
                <a:moveTo>
                  <a:pt x="0" y="0"/>
                </a:moveTo>
                <a:lnTo>
                  <a:pt x="2210517" y="0"/>
                </a:lnTo>
                <a:lnTo>
                  <a:pt x="2210517" y="2210516"/>
                </a:lnTo>
                <a:lnTo>
                  <a:pt x="0" y="2210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483766">
            <a:off x="4585313" y="7165650"/>
            <a:ext cx="1488229" cy="2470090"/>
          </a:xfrm>
          <a:custGeom>
            <a:avLst/>
            <a:gdLst/>
            <a:ahLst/>
            <a:cxnLst/>
            <a:rect r="r" b="b" t="t" l="l"/>
            <a:pathLst>
              <a:path h="2470090" w="1488229">
                <a:moveTo>
                  <a:pt x="0" y="0"/>
                </a:moveTo>
                <a:lnTo>
                  <a:pt x="1488229" y="0"/>
                </a:lnTo>
                <a:lnTo>
                  <a:pt x="1488229" y="2470089"/>
                </a:lnTo>
                <a:lnTo>
                  <a:pt x="0" y="24700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928744">
            <a:off x="14255174" y="651625"/>
            <a:ext cx="669226" cy="2839765"/>
          </a:xfrm>
          <a:custGeom>
            <a:avLst/>
            <a:gdLst/>
            <a:ahLst/>
            <a:cxnLst/>
            <a:rect r="r" b="b" t="t" l="l"/>
            <a:pathLst>
              <a:path h="2839765" w="669226">
                <a:moveTo>
                  <a:pt x="0" y="0"/>
                </a:moveTo>
                <a:lnTo>
                  <a:pt x="669227" y="0"/>
                </a:lnTo>
                <a:lnTo>
                  <a:pt x="669227" y="2839765"/>
                </a:lnTo>
                <a:lnTo>
                  <a:pt x="0" y="28397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-19117" r="-2590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38152" y="1546001"/>
            <a:ext cx="1814524" cy="1814524"/>
          </a:xfrm>
          <a:custGeom>
            <a:avLst/>
            <a:gdLst/>
            <a:ahLst/>
            <a:cxnLst/>
            <a:rect r="r" b="b" t="t" l="l"/>
            <a:pathLst>
              <a:path h="1814524" w="1814524">
                <a:moveTo>
                  <a:pt x="0" y="0"/>
                </a:moveTo>
                <a:lnTo>
                  <a:pt x="1814524" y="0"/>
                </a:lnTo>
                <a:lnTo>
                  <a:pt x="1814524" y="1814524"/>
                </a:lnTo>
                <a:lnTo>
                  <a:pt x="0" y="18145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705340" y="3933771"/>
            <a:ext cx="12877321" cy="2216883"/>
            <a:chOff x="0" y="0"/>
            <a:chExt cx="17169761" cy="295584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17169761" cy="196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94"/>
                </a:lnSpc>
              </a:pPr>
              <a:r>
                <a:rPr lang="en-US" sz="9495" spc="-474">
                  <a:solidFill>
                    <a:srgbClr val="000000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VOCABULARY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97803" y="2122089"/>
              <a:ext cx="14574156" cy="833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-53">
                  <a:solidFill>
                    <a:srgbClr val="000000"/>
                  </a:solidFill>
                  <a:latin typeface="Coco Gothic Italics"/>
                  <a:ea typeface="Coco Gothic Italics"/>
                  <a:cs typeface="Coco Gothic Italics"/>
                  <a:sym typeface="Coco Gothic Italics"/>
                </a:rPr>
                <a:t>ROOT WORDS + SYNONYMS &amp; ANTONYMS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5441" y="2074863"/>
            <a:ext cx="4091579" cy="4114800"/>
          </a:xfrm>
          <a:custGeom>
            <a:avLst/>
            <a:gdLst/>
            <a:ahLst/>
            <a:cxnLst/>
            <a:rect r="r" b="b" t="t" l="l"/>
            <a:pathLst>
              <a:path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0930" y="2074863"/>
            <a:ext cx="4091579" cy="4114800"/>
          </a:xfrm>
          <a:custGeom>
            <a:avLst/>
            <a:gdLst/>
            <a:ahLst/>
            <a:cxnLst/>
            <a:rect r="r" b="b" t="t" l="l"/>
            <a:pathLst>
              <a:path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67721" y="2028825"/>
            <a:ext cx="4091579" cy="4114800"/>
          </a:xfrm>
          <a:custGeom>
            <a:avLst/>
            <a:gdLst/>
            <a:ahLst/>
            <a:cxnLst/>
            <a:rect r="r" b="b" t="t" l="l"/>
            <a:pathLst>
              <a:path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1619" y="6063959"/>
            <a:ext cx="4091579" cy="4114800"/>
          </a:xfrm>
          <a:custGeom>
            <a:avLst/>
            <a:gdLst/>
            <a:ahLst/>
            <a:cxnLst/>
            <a:rect r="r" b="b" t="t" l="l"/>
            <a:pathLst>
              <a:path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4012" y="3560762"/>
            <a:ext cx="2323343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Ambul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16298" y="3979862"/>
            <a:ext cx="1742480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Cardio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991137" y="6143625"/>
            <a:ext cx="4091579" cy="4114800"/>
          </a:xfrm>
          <a:custGeom>
            <a:avLst/>
            <a:gdLst/>
            <a:ahLst/>
            <a:cxnLst/>
            <a:rect r="r" b="b" t="t" l="l"/>
            <a:pathLst>
              <a:path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40498" y="7714959"/>
            <a:ext cx="1192857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Cede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23838" y="7714959"/>
            <a:ext cx="1887141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Counter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67386" y="3725863"/>
            <a:ext cx="1092250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Dem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44375" y="593452"/>
            <a:ext cx="58925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BUILD-A-WORD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9734" y="6461892"/>
            <a:ext cx="6994830" cy="2796408"/>
          </a:xfrm>
          <a:custGeom>
            <a:avLst/>
            <a:gdLst/>
            <a:ahLst/>
            <a:cxnLst/>
            <a:rect r="r" b="b" t="t" l="l"/>
            <a:pathLst>
              <a:path h="2796408" w="6994830">
                <a:moveTo>
                  <a:pt x="0" y="0"/>
                </a:moveTo>
                <a:lnTo>
                  <a:pt x="6994831" y="0"/>
                </a:lnTo>
                <a:lnTo>
                  <a:pt x="6994831" y="2796408"/>
                </a:lnTo>
                <a:lnTo>
                  <a:pt x="0" y="279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31452"/>
            <a:ext cx="7362081" cy="2943228"/>
          </a:xfrm>
          <a:custGeom>
            <a:avLst/>
            <a:gdLst/>
            <a:ahLst/>
            <a:cxnLst/>
            <a:rect r="r" b="b" t="t" l="l"/>
            <a:pathLst>
              <a:path h="2943228" w="7362081">
                <a:moveTo>
                  <a:pt x="0" y="0"/>
                </a:moveTo>
                <a:lnTo>
                  <a:pt x="7362081" y="0"/>
                </a:lnTo>
                <a:lnTo>
                  <a:pt x="7362081" y="2943228"/>
                </a:lnTo>
                <a:lnTo>
                  <a:pt x="0" y="2943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65275" y="3073293"/>
            <a:ext cx="7651012" cy="3058738"/>
          </a:xfrm>
          <a:custGeom>
            <a:avLst/>
            <a:gdLst/>
            <a:ahLst/>
            <a:cxnLst/>
            <a:rect r="r" b="b" t="t" l="l"/>
            <a:pathLst>
              <a:path h="3058738" w="7651012">
                <a:moveTo>
                  <a:pt x="0" y="0"/>
                </a:moveTo>
                <a:lnTo>
                  <a:pt x="7651012" y="0"/>
                </a:lnTo>
                <a:lnTo>
                  <a:pt x="7651012" y="3058737"/>
                </a:lnTo>
                <a:lnTo>
                  <a:pt x="0" y="3058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1474" y="1023249"/>
            <a:ext cx="5978099" cy="2389937"/>
          </a:xfrm>
          <a:custGeom>
            <a:avLst/>
            <a:gdLst/>
            <a:ahLst/>
            <a:cxnLst/>
            <a:rect r="r" b="b" t="t" l="l"/>
            <a:pathLst>
              <a:path h="2389937" w="5978099">
                <a:moveTo>
                  <a:pt x="0" y="0"/>
                </a:moveTo>
                <a:lnTo>
                  <a:pt x="5978099" y="0"/>
                </a:lnTo>
                <a:lnTo>
                  <a:pt x="5978099" y="2389938"/>
                </a:lnTo>
                <a:lnTo>
                  <a:pt x="0" y="238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3806" y="1098277"/>
            <a:ext cx="3838400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amble ambulance ambulate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53864" y="336314"/>
            <a:ext cx="7005436" cy="2800648"/>
          </a:xfrm>
          <a:custGeom>
            <a:avLst/>
            <a:gdLst/>
            <a:ahLst/>
            <a:cxnLst/>
            <a:rect r="r" b="b" t="t" l="l"/>
            <a:pathLst>
              <a:path h="2800648" w="7005436">
                <a:moveTo>
                  <a:pt x="0" y="0"/>
                </a:moveTo>
                <a:lnTo>
                  <a:pt x="7005436" y="0"/>
                </a:lnTo>
                <a:lnTo>
                  <a:pt x="7005436" y="2800648"/>
                </a:lnTo>
                <a:lnTo>
                  <a:pt x="0" y="2800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29573" y="3346512"/>
            <a:ext cx="4322415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cardiovascular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electrocardiogram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cardiology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25788" y="6877043"/>
            <a:ext cx="2150864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intercede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recede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concede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37417" y="6877043"/>
            <a:ext cx="4055715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counteract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counterpoint</a:t>
            </a:r>
          </a:p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counterargument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63390" y="709525"/>
            <a:ext cx="4637904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democracy democrat demographic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4856" y="4031216"/>
            <a:ext cx="5227084" cy="5227084"/>
          </a:xfrm>
          <a:custGeom>
            <a:avLst/>
            <a:gdLst/>
            <a:ahLst/>
            <a:cxnLst/>
            <a:rect r="r" b="b" t="t" l="l"/>
            <a:pathLst>
              <a:path h="5227084" w="5227084">
                <a:moveTo>
                  <a:pt x="0" y="0"/>
                </a:moveTo>
                <a:lnTo>
                  <a:pt x="5227084" y="0"/>
                </a:lnTo>
                <a:lnTo>
                  <a:pt x="5227084" y="5227084"/>
                </a:lnTo>
                <a:lnTo>
                  <a:pt x="0" y="522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9112" y="3694497"/>
            <a:ext cx="2389620" cy="673438"/>
          </a:xfrm>
          <a:custGeom>
            <a:avLst/>
            <a:gdLst/>
            <a:ahLst/>
            <a:cxnLst/>
            <a:rect r="r" b="b" t="t" l="l"/>
            <a:pathLst>
              <a:path h="673438" w="2389620">
                <a:moveTo>
                  <a:pt x="0" y="0"/>
                </a:moveTo>
                <a:lnTo>
                  <a:pt x="2389619" y="0"/>
                </a:lnTo>
                <a:lnTo>
                  <a:pt x="2389619" y="673438"/>
                </a:lnTo>
                <a:lnTo>
                  <a:pt x="0" y="673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74474"/>
            <a:ext cx="8951533" cy="2160781"/>
          </a:xfrm>
          <a:custGeom>
            <a:avLst/>
            <a:gdLst/>
            <a:ahLst/>
            <a:cxnLst/>
            <a:rect r="r" b="b" t="t" l="l"/>
            <a:pathLst>
              <a:path h="2160781" w="8951533">
                <a:moveTo>
                  <a:pt x="0" y="0"/>
                </a:moveTo>
                <a:lnTo>
                  <a:pt x="8951533" y="0"/>
                </a:lnTo>
                <a:lnTo>
                  <a:pt x="8951533" y="2160781"/>
                </a:lnTo>
                <a:lnTo>
                  <a:pt x="0" y="2160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3635" y="2395933"/>
            <a:ext cx="10853849" cy="10794646"/>
          </a:xfrm>
          <a:custGeom>
            <a:avLst/>
            <a:gdLst/>
            <a:ahLst/>
            <a:cxnLst/>
            <a:rect r="r" b="b" t="t" l="l"/>
            <a:pathLst>
              <a:path h="10794646" w="10853849">
                <a:moveTo>
                  <a:pt x="0" y="0"/>
                </a:moveTo>
                <a:lnTo>
                  <a:pt x="10853849" y="0"/>
                </a:lnTo>
                <a:lnTo>
                  <a:pt x="10853849" y="10794646"/>
                </a:lnTo>
                <a:lnTo>
                  <a:pt x="0" y="10794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9660" y="593452"/>
            <a:ext cx="782980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SYNONYMS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85" y="6690954"/>
            <a:ext cx="7081838" cy="330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to avoid repeating the same word</a:t>
            </a:r>
          </a:p>
          <a:p>
            <a:pPr algn="l">
              <a:lnSpc>
                <a:spcPts val="5199"/>
              </a:lnSpc>
            </a:pP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to convey the most appropriate meaning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9660" y="5091368"/>
            <a:ext cx="4977477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3999">
                <a:solidFill>
                  <a:srgbClr val="000000"/>
                </a:solidFill>
                <a:latin typeface="Coco Gothic Italics"/>
                <a:ea typeface="Coco Gothic Italics"/>
                <a:cs typeface="Coco Gothic Italics"/>
                <a:sym typeface="Coco Gothic Italics"/>
              </a:rPr>
              <a:t>words that are similar to another word or have a related meaning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2685" y="1245279"/>
            <a:ext cx="81105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Importance of Synonyms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732" y="2035145"/>
            <a:ext cx="17486536" cy="7223155"/>
            <a:chOff x="0" y="0"/>
            <a:chExt cx="23315381" cy="9630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43071" cy="9630874"/>
            </a:xfrm>
            <a:custGeom>
              <a:avLst/>
              <a:gdLst/>
              <a:ahLst/>
              <a:cxnLst/>
              <a:rect r="r" b="b" t="t" l="l"/>
              <a:pathLst>
                <a:path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50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72310" y="0"/>
              <a:ext cx="13243071" cy="9630874"/>
            </a:xfrm>
            <a:custGeom>
              <a:avLst/>
              <a:gdLst/>
              <a:ahLst/>
              <a:cxnLst/>
              <a:rect r="r" b="b" t="t" l="l"/>
              <a:pathLst>
                <a:path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50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3201759">
            <a:off x="7190768" y="4015761"/>
            <a:ext cx="3026773" cy="2621943"/>
          </a:xfrm>
          <a:custGeom>
            <a:avLst/>
            <a:gdLst/>
            <a:ahLst/>
            <a:cxnLst/>
            <a:rect r="r" b="b" t="t" l="l"/>
            <a:pathLst>
              <a:path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5333" y="1958945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1902" y="1958945"/>
            <a:ext cx="202555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colossal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5333" y="3375668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5333" y="5153328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5333" y="6930692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5333" y="8347710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80242" y="3606808"/>
            <a:ext cx="196721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gigantic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1902" y="8578850"/>
            <a:ext cx="347394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accomplished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9630" y="5257808"/>
            <a:ext cx="200843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glorious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21902" y="7161832"/>
            <a:ext cx="22112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corteous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40451" y="5268897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0451" y="7046262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immense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40451" y="8578850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spacious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40451" y="3494072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polite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40451" y="1957372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terrific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09298" y="489902"/>
            <a:ext cx="6989713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Synonym Showdown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732" y="2035145"/>
            <a:ext cx="17486536" cy="7223155"/>
            <a:chOff x="0" y="0"/>
            <a:chExt cx="23315381" cy="9630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43071" cy="9630874"/>
            </a:xfrm>
            <a:custGeom>
              <a:avLst/>
              <a:gdLst/>
              <a:ahLst/>
              <a:cxnLst/>
              <a:rect r="r" b="b" t="t" l="l"/>
              <a:pathLst>
                <a:path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50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72310" y="0"/>
              <a:ext cx="13243071" cy="9630874"/>
            </a:xfrm>
            <a:custGeom>
              <a:avLst/>
              <a:gdLst/>
              <a:ahLst/>
              <a:cxnLst/>
              <a:rect r="r" b="b" t="t" l="l"/>
              <a:pathLst>
                <a:path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50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3201759">
            <a:off x="7190768" y="4015761"/>
            <a:ext cx="3026773" cy="2621943"/>
          </a:xfrm>
          <a:custGeom>
            <a:avLst/>
            <a:gdLst/>
            <a:ahLst/>
            <a:cxnLst/>
            <a:rect r="r" b="b" t="t" l="l"/>
            <a:pathLst>
              <a:path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5333" y="1958945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1902" y="1958945"/>
            <a:ext cx="202555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colossal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5333" y="3375668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5333" y="5153328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5333" y="6930692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5333" y="8347710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80242" y="3606808"/>
            <a:ext cx="196721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gigantic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1902" y="8578850"/>
            <a:ext cx="347394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accomplished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9630" y="5257808"/>
            <a:ext cx="200843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glorious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80242" y="7161832"/>
            <a:ext cx="252769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courteous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83936" y="8578850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0451" y="1958945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immense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59501" y="3606808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spacious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83936" y="7046262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polite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83936" y="5384467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terrific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98944" y="489902"/>
            <a:ext cx="3610421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ANSWERS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429">
            <a:off x="1088931" y="1025615"/>
            <a:ext cx="3894155" cy="3894155"/>
          </a:xfrm>
          <a:custGeom>
            <a:avLst/>
            <a:gdLst/>
            <a:ahLst/>
            <a:cxnLst/>
            <a:rect r="r" b="b" t="t" l="l"/>
            <a:pathLst>
              <a:path h="3894155" w="3894155">
                <a:moveTo>
                  <a:pt x="0" y="0"/>
                </a:moveTo>
                <a:lnTo>
                  <a:pt x="3894156" y="0"/>
                </a:lnTo>
                <a:lnTo>
                  <a:pt x="3894156" y="3894155"/>
                </a:lnTo>
                <a:lnTo>
                  <a:pt x="0" y="3894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3019" y="4663491"/>
            <a:ext cx="3463095" cy="3463095"/>
          </a:xfrm>
          <a:custGeom>
            <a:avLst/>
            <a:gdLst/>
            <a:ahLst/>
            <a:cxnLst/>
            <a:rect r="r" b="b" t="t" l="l"/>
            <a:pathLst>
              <a:path h="3463095" w="3463095">
                <a:moveTo>
                  <a:pt x="0" y="0"/>
                </a:moveTo>
                <a:lnTo>
                  <a:pt x="3463095" y="0"/>
                </a:lnTo>
                <a:lnTo>
                  <a:pt x="3463095" y="3463095"/>
                </a:lnTo>
                <a:lnTo>
                  <a:pt x="0" y="3463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9419" y="1678452"/>
            <a:ext cx="14275789" cy="5367024"/>
            <a:chOff x="0" y="0"/>
            <a:chExt cx="4692804" cy="17642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92804" cy="1764274"/>
            </a:xfrm>
            <a:custGeom>
              <a:avLst/>
              <a:gdLst/>
              <a:ahLst/>
              <a:cxnLst/>
              <a:rect r="r" b="b" t="t" l="l"/>
              <a:pathLst>
                <a:path h="1764274" w="4692804">
                  <a:moveTo>
                    <a:pt x="0" y="0"/>
                  </a:moveTo>
                  <a:lnTo>
                    <a:pt x="4692804" y="0"/>
                  </a:lnTo>
                  <a:lnTo>
                    <a:pt x="4692804" y="1764274"/>
                  </a:lnTo>
                  <a:lnTo>
                    <a:pt x="0" y="176427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4692804" cy="175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366974"/>
            <a:ext cx="2267682" cy="639074"/>
          </a:xfrm>
          <a:custGeom>
            <a:avLst/>
            <a:gdLst/>
            <a:ahLst/>
            <a:cxnLst/>
            <a:rect r="r" b="b" t="t" l="l"/>
            <a:pathLst>
              <a:path h="639074" w="2267682">
                <a:moveTo>
                  <a:pt x="0" y="0"/>
                </a:moveTo>
                <a:lnTo>
                  <a:pt x="2267682" y="0"/>
                </a:lnTo>
                <a:lnTo>
                  <a:pt x="2267682" y="639074"/>
                </a:lnTo>
                <a:lnTo>
                  <a:pt x="0" y="639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0302">
            <a:off x="14236801" y="4401386"/>
            <a:ext cx="2585347" cy="3426363"/>
          </a:xfrm>
          <a:custGeom>
            <a:avLst/>
            <a:gdLst/>
            <a:ahLst/>
            <a:cxnLst/>
            <a:rect r="r" b="b" t="t" l="l"/>
            <a:pathLst>
              <a:path h="3426363" w="2585347">
                <a:moveTo>
                  <a:pt x="0" y="0"/>
                </a:moveTo>
                <a:lnTo>
                  <a:pt x="2585347" y="0"/>
                </a:lnTo>
                <a:lnTo>
                  <a:pt x="2585347" y="3426363"/>
                </a:lnTo>
                <a:lnTo>
                  <a:pt x="0" y="34263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09032" y="839494"/>
            <a:ext cx="1166553" cy="1166553"/>
          </a:xfrm>
          <a:custGeom>
            <a:avLst/>
            <a:gdLst/>
            <a:ahLst/>
            <a:cxnLst/>
            <a:rect r="r" b="b" t="t" l="l"/>
            <a:pathLst>
              <a:path h="1166553" w="1166553">
                <a:moveTo>
                  <a:pt x="0" y="0"/>
                </a:moveTo>
                <a:lnTo>
                  <a:pt x="1166553" y="0"/>
                </a:lnTo>
                <a:lnTo>
                  <a:pt x="1166553" y="1166554"/>
                </a:lnTo>
                <a:lnTo>
                  <a:pt x="0" y="1166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5545" y="2299593"/>
            <a:ext cx="283242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colossal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2319" y="295728"/>
            <a:ext cx="11847486" cy="10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Synonym Story Relay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00639" y="2299593"/>
            <a:ext cx="283242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gigantic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46866" y="2299593"/>
            <a:ext cx="283242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glorious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33019" y="2299593"/>
            <a:ext cx="283242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courteous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0729" y="3429449"/>
            <a:ext cx="3229911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accomplished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41048" y="3394524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immense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36216" y="3391349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spacious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79242" y="4737100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terrific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41048" y="4737100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polite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0348" y="4730923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skilled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1509" y="8383761"/>
            <a:ext cx="1515161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first student will choose a word and make a sentence with it.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next student will choose another word and make a sentence that will continue the story.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1268" y="7529686"/>
            <a:ext cx="346948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INSTRUCTIONS: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4856" y="4031216"/>
            <a:ext cx="5227084" cy="5227084"/>
          </a:xfrm>
          <a:custGeom>
            <a:avLst/>
            <a:gdLst/>
            <a:ahLst/>
            <a:cxnLst/>
            <a:rect r="r" b="b" t="t" l="l"/>
            <a:pathLst>
              <a:path h="5227084" w="5227084">
                <a:moveTo>
                  <a:pt x="0" y="0"/>
                </a:moveTo>
                <a:lnTo>
                  <a:pt x="5227084" y="0"/>
                </a:lnTo>
                <a:lnTo>
                  <a:pt x="5227084" y="5227084"/>
                </a:lnTo>
                <a:lnTo>
                  <a:pt x="0" y="522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9112" y="3694497"/>
            <a:ext cx="2389620" cy="673438"/>
          </a:xfrm>
          <a:custGeom>
            <a:avLst/>
            <a:gdLst/>
            <a:ahLst/>
            <a:cxnLst/>
            <a:rect r="r" b="b" t="t" l="l"/>
            <a:pathLst>
              <a:path h="673438" w="2389620">
                <a:moveTo>
                  <a:pt x="0" y="0"/>
                </a:moveTo>
                <a:lnTo>
                  <a:pt x="2389619" y="0"/>
                </a:lnTo>
                <a:lnTo>
                  <a:pt x="2389619" y="673438"/>
                </a:lnTo>
                <a:lnTo>
                  <a:pt x="0" y="673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74474"/>
            <a:ext cx="8951533" cy="2160781"/>
          </a:xfrm>
          <a:custGeom>
            <a:avLst/>
            <a:gdLst/>
            <a:ahLst/>
            <a:cxnLst/>
            <a:rect r="r" b="b" t="t" l="l"/>
            <a:pathLst>
              <a:path h="2160781" w="8951533">
                <a:moveTo>
                  <a:pt x="0" y="0"/>
                </a:moveTo>
                <a:lnTo>
                  <a:pt x="8951533" y="0"/>
                </a:lnTo>
                <a:lnTo>
                  <a:pt x="8951533" y="2160781"/>
                </a:lnTo>
                <a:lnTo>
                  <a:pt x="0" y="2160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3635" y="2395933"/>
            <a:ext cx="10853849" cy="10794646"/>
          </a:xfrm>
          <a:custGeom>
            <a:avLst/>
            <a:gdLst/>
            <a:ahLst/>
            <a:cxnLst/>
            <a:rect r="r" b="b" t="t" l="l"/>
            <a:pathLst>
              <a:path h="10794646" w="10853849">
                <a:moveTo>
                  <a:pt x="0" y="0"/>
                </a:moveTo>
                <a:lnTo>
                  <a:pt x="10853849" y="0"/>
                </a:lnTo>
                <a:lnTo>
                  <a:pt x="10853849" y="10794646"/>
                </a:lnTo>
                <a:lnTo>
                  <a:pt x="0" y="10794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9660" y="593452"/>
            <a:ext cx="782980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50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ANTONYMS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75936" y="6690954"/>
            <a:ext cx="7081838" cy="330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to express constrasting ideas and states</a:t>
            </a:r>
          </a:p>
          <a:p>
            <a:pPr algn="l">
              <a:lnSpc>
                <a:spcPts val="5199"/>
              </a:lnSpc>
            </a:pP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to identify the meaning of unfamiliar words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4228" y="4671654"/>
            <a:ext cx="4128341" cy="385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3999">
                <a:solidFill>
                  <a:srgbClr val="000000"/>
                </a:solidFill>
                <a:latin typeface="Coco Gothic Italics"/>
                <a:ea typeface="Coco Gothic Italics"/>
                <a:cs typeface="Coco Gothic Italics"/>
                <a:sym typeface="Coco Gothic Italics"/>
              </a:rPr>
              <a:t>a word that means the opposite of another word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8135" y="1245279"/>
            <a:ext cx="80596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Importance of Antonyms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732" y="2035145"/>
            <a:ext cx="17486536" cy="7223155"/>
            <a:chOff x="0" y="0"/>
            <a:chExt cx="23315381" cy="9630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43071" cy="9630874"/>
            </a:xfrm>
            <a:custGeom>
              <a:avLst/>
              <a:gdLst/>
              <a:ahLst/>
              <a:cxnLst/>
              <a:rect r="r" b="b" t="t" l="l"/>
              <a:pathLst>
                <a:path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50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72310" y="0"/>
              <a:ext cx="13243071" cy="9630874"/>
            </a:xfrm>
            <a:custGeom>
              <a:avLst/>
              <a:gdLst/>
              <a:ahLst/>
              <a:cxnLst/>
              <a:rect r="r" b="b" t="t" l="l"/>
              <a:pathLst>
                <a:path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50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3201759">
            <a:off x="7190768" y="4015761"/>
            <a:ext cx="3026773" cy="2621943"/>
          </a:xfrm>
          <a:custGeom>
            <a:avLst/>
            <a:gdLst/>
            <a:ahLst/>
            <a:cxnLst/>
            <a:rect r="r" b="b" t="t" l="l"/>
            <a:pathLst>
              <a:path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5333" y="1958945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5333" y="1958945"/>
            <a:ext cx="24025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abundant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5333" y="3375668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5333" y="5153328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5333" y="6930692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5333" y="8347710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05333" y="3606808"/>
            <a:ext cx="20828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artificial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5333" y="8578850"/>
            <a:ext cx="19102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grumpy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75803" y="5268897"/>
            <a:ext cx="113079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49162" y="7161832"/>
            <a:ext cx="199519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intrepid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40451" y="5268897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amiable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0451" y="7046262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scarce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40451" y="8578850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40451" y="3494072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40451" y="1957372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cowardly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01671" y="489902"/>
            <a:ext cx="760496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Opposite Match Mania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732" y="2035145"/>
            <a:ext cx="17486536" cy="7223155"/>
            <a:chOff x="0" y="0"/>
            <a:chExt cx="23315381" cy="9630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43071" cy="9630874"/>
            </a:xfrm>
            <a:custGeom>
              <a:avLst/>
              <a:gdLst/>
              <a:ahLst/>
              <a:cxnLst/>
              <a:rect r="r" b="b" t="t" l="l"/>
              <a:pathLst>
                <a:path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50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072310" y="0"/>
              <a:ext cx="13243071" cy="9630874"/>
            </a:xfrm>
            <a:custGeom>
              <a:avLst/>
              <a:gdLst/>
              <a:ahLst/>
              <a:cxnLst/>
              <a:rect r="r" b="b" t="t" l="l"/>
              <a:pathLst>
                <a:path h="9630874" w="13243071">
                  <a:moveTo>
                    <a:pt x="0" y="0"/>
                  </a:moveTo>
                  <a:lnTo>
                    <a:pt x="13243071" y="0"/>
                  </a:lnTo>
                  <a:lnTo>
                    <a:pt x="13243071" y="9630874"/>
                  </a:lnTo>
                  <a:lnTo>
                    <a:pt x="0" y="9630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50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3201759">
            <a:off x="7190768" y="4015761"/>
            <a:ext cx="3026773" cy="2621943"/>
          </a:xfrm>
          <a:custGeom>
            <a:avLst/>
            <a:gdLst/>
            <a:ahLst/>
            <a:cxnLst/>
            <a:rect r="r" b="b" t="t" l="l"/>
            <a:pathLst>
              <a:path h="2621943" w="3026773">
                <a:moveTo>
                  <a:pt x="3026773" y="0"/>
                </a:moveTo>
                <a:lnTo>
                  <a:pt x="0" y="0"/>
                </a:lnTo>
                <a:lnTo>
                  <a:pt x="0" y="2621942"/>
                </a:lnTo>
                <a:lnTo>
                  <a:pt x="3026773" y="2621942"/>
                </a:lnTo>
                <a:lnTo>
                  <a:pt x="3026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5333" y="1958945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5333" y="1958945"/>
            <a:ext cx="24025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abundant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5333" y="3375668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5333" y="5153328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5333" y="6930692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5333" y="8347710"/>
            <a:ext cx="525308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5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05333" y="3606808"/>
            <a:ext cx="20828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artificial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5333" y="8578850"/>
            <a:ext cx="191020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grumpy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75803" y="5268897"/>
            <a:ext cx="113079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bold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49162" y="7161832"/>
            <a:ext cx="199519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intrepid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40451" y="8578850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amiable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27402" y="1958945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scarce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40451" y="3606808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27402" y="5268897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27402" y="7046262"/>
            <a:ext cx="34861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cowardly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98944" y="489902"/>
            <a:ext cx="3610421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ANSWERS</a:t>
            </a:r>
          </a:p>
          <a:p>
            <a:pPr algn="ctr">
              <a:lnSpc>
                <a:spcPts val="76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429">
            <a:off x="1088931" y="1025615"/>
            <a:ext cx="3894155" cy="3894155"/>
          </a:xfrm>
          <a:custGeom>
            <a:avLst/>
            <a:gdLst/>
            <a:ahLst/>
            <a:cxnLst/>
            <a:rect r="r" b="b" t="t" l="l"/>
            <a:pathLst>
              <a:path h="3894155" w="3894155">
                <a:moveTo>
                  <a:pt x="0" y="0"/>
                </a:moveTo>
                <a:lnTo>
                  <a:pt x="3894156" y="0"/>
                </a:lnTo>
                <a:lnTo>
                  <a:pt x="3894156" y="3894155"/>
                </a:lnTo>
                <a:lnTo>
                  <a:pt x="0" y="3894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3019" y="4663491"/>
            <a:ext cx="3463095" cy="3463095"/>
          </a:xfrm>
          <a:custGeom>
            <a:avLst/>
            <a:gdLst/>
            <a:ahLst/>
            <a:cxnLst/>
            <a:rect r="r" b="b" t="t" l="l"/>
            <a:pathLst>
              <a:path h="3463095" w="3463095">
                <a:moveTo>
                  <a:pt x="0" y="0"/>
                </a:moveTo>
                <a:lnTo>
                  <a:pt x="3463095" y="0"/>
                </a:lnTo>
                <a:lnTo>
                  <a:pt x="3463095" y="3463095"/>
                </a:lnTo>
                <a:lnTo>
                  <a:pt x="0" y="3463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9419" y="1686511"/>
            <a:ext cx="14275789" cy="5367024"/>
            <a:chOff x="0" y="0"/>
            <a:chExt cx="4692804" cy="17642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92804" cy="1764274"/>
            </a:xfrm>
            <a:custGeom>
              <a:avLst/>
              <a:gdLst/>
              <a:ahLst/>
              <a:cxnLst/>
              <a:rect r="r" b="b" t="t" l="l"/>
              <a:pathLst>
                <a:path h="1764274" w="4692804">
                  <a:moveTo>
                    <a:pt x="0" y="0"/>
                  </a:moveTo>
                  <a:lnTo>
                    <a:pt x="4692804" y="0"/>
                  </a:lnTo>
                  <a:lnTo>
                    <a:pt x="4692804" y="1764274"/>
                  </a:lnTo>
                  <a:lnTo>
                    <a:pt x="0" y="176427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4692804" cy="175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366974"/>
            <a:ext cx="2267682" cy="639074"/>
          </a:xfrm>
          <a:custGeom>
            <a:avLst/>
            <a:gdLst/>
            <a:ahLst/>
            <a:cxnLst/>
            <a:rect r="r" b="b" t="t" l="l"/>
            <a:pathLst>
              <a:path h="639074" w="2267682">
                <a:moveTo>
                  <a:pt x="0" y="0"/>
                </a:moveTo>
                <a:lnTo>
                  <a:pt x="2267682" y="0"/>
                </a:lnTo>
                <a:lnTo>
                  <a:pt x="2267682" y="639074"/>
                </a:lnTo>
                <a:lnTo>
                  <a:pt x="0" y="639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00302">
            <a:off x="14236801" y="4401386"/>
            <a:ext cx="2585347" cy="3426363"/>
          </a:xfrm>
          <a:custGeom>
            <a:avLst/>
            <a:gdLst/>
            <a:ahLst/>
            <a:cxnLst/>
            <a:rect r="r" b="b" t="t" l="l"/>
            <a:pathLst>
              <a:path h="3426363" w="2585347">
                <a:moveTo>
                  <a:pt x="0" y="0"/>
                </a:moveTo>
                <a:lnTo>
                  <a:pt x="2585347" y="0"/>
                </a:lnTo>
                <a:lnTo>
                  <a:pt x="2585347" y="3426363"/>
                </a:lnTo>
                <a:lnTo>
                  <a:pt x="0" y="34263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09032" y="839494"/>
            <a:ext cx="1166553" cy="1166553"/>
          </a:xfrm>
          <a:custGeom>
            <a:avLst/>
            <a:gdLst/>
            <a:ahLst/>
            <a:cxnLst/>
            <a:rect r="r" b="b" t="t" l="l"/>
            <a:pathLst>
              <a:path h="1166553" w="1166553">
                <a:moveTo>
                  <a:pt x="0" y="0"/>
                </a:moveTo>
                <a:lnTo>
                  <a:pt x="1166553" y="0"/>
                </a:lnTo>
                <a:lnTo>
                  <a:pt x="1166553" y="1166554"/>
                </a:lnTo>
                <a:lnTo>
                  <a:pt x="0" y="1166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5545" y="2299593"/>
            <a:ext cx="283242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abundant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2319" y="295728"/>
            <a:ext cx="11847486" cy="10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Antonym Atmospheres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00639" y="2299593"/>
            <a:ext cx="283242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scarce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46866" y="2299593"/>
            <a:ext cx="283242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artificial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33019" y="2299593"/>
            <a:ext cx="283242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natural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70729" y="3429449"/>
            <a:ext cx="3229911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bold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41048" y="3394524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timid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36216" y="3391349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intrepid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79242" y="4737100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cowardly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41048" y="4737100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grumpy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0348" y="4730923"/>
            <a:ext cx="3486153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amiable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4503" y="8069436"/>
            <a:ext cx="1515161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first student will choose a word and make a sentence with it that describes a scene.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next student will choose another word and make a sentence that will continue the description.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1268" y="7258273"/>
            <a:ext cx="346948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INSTRUCTIONS: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1144" y="2318025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3897" y="450750"/>
            <a:ext cx="8866842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5499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HOW DO WE LEARN VOCABULARY?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6491" y="2626456"/>
            <a:ext cx="716244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 Italics"/>
                <a:ea typeface="Coco Gothic Italics"/>
                <a:cs typeface="Coco Gothic Italics"/>
                <a:sym typeface="Coco Gothic Italics"/>
              </a:rPr>
              <a:t>Find Context of New Words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3897" y="4645483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738" y="4671795"/>
            <a:ext cx="7315200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 Italics"/>
                <a:ea typeface="Coco Gothic Italics"/>
                <a:cs typeface="Coco Gothic Italics"/>
                <a:sym typeface="Coco Gothic Italics"/>
              </a:rPr>
              <a:t>Learn Synonyms and Antonyms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7345145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8"/>
                </a:lnTo>
                <a:lnTo>
                  <a:pt x="0" y="13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6491" y="7373720"/>
            <a:ext cx="7315200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 Italics"/>
                <a:ea typeface="Coco Gothic Italics"/>
                <a:cs typeface="Coco Gothic Italics"/>
                <a:sym typeface="Coco Gothic Italics"/>
              </a:rPr>
              <a:t>Learn Root-words Prefixes and Suffixes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38149" y="486633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38149" y="570765"/>
            <a:ext cx="7315200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 Italics"/>
                <a:ea typeface="Coco Gothic Italics"/>
                <a:cs typeface="Coco Gothic Italics"/>
                <a:sym typeface="Coco Gothic Italics"/>
              </a:rPr>
              <a:t>Learn Tricks and Memorization Techniques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138149" y="2693131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51198" y="2719443"/>
            <a:ext cx="7315200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 Italics"/>
                <a:ea typeface="Coco Gothic Italics"/>
                <a:cs typeface="Coco Gothic Italics"/>
                <a:sym typeface="Coco Gothic Italics"/>
              </a:rPr>
              <a:t>Find Words that Might be Related to Job Spheres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944100" y="5143500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44100" y="5257127"/>
            <a:ext cx="7315200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 Italics"/>
                <a:ea typeface="Coco Gothic Italics"/>
                <a:cs typeface="Coco Gothic Italics"/>
                <a:sym typeface="Coco Gothic Italics"/>
              </a:rPr>
              <a:t>Learn Commonly Used Words in Vocabulary Tests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351198" y="7863802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51198" y="8331895"/>
            <a:ext cx="7315200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 Italics"/>
                <a:ea typeface="Coco Gothic Italics"/>
                <a:cs typeface="Coco Gothic Italics"/>
                <a:sym typeface="Coco Gothic Italics"/>
              </a:rPr>
              <a:t>Practice Regularly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18561" y="4906178"/>
            <a:ext cx="7050877" cy="2393896"/>
            <a:chOff x="0" y="0"/>
            <a:chExt cx="9401170" cy="3191861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9401170" cy="3191861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775148" y="316430"/>
              <a:ext cx="7850873" cy="2247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6599"/>
                </a:lnSpc>
              </a:pPr>
              <a:r>
                <a:rPr lang="en-US" sz="5499">
                  <a:solidFill>
                    <a:srgbClr val="2E2C2B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THANK YOU FOR LISTENING!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178276">
            <a:off x="13694829" y="5599974"/>
            <a:ext cx="5714531" cy="5714531"/>
          </a:xfrm>
          <a:custGeom>
            <a:avLst/>
            <a:gdLst/>
            <a:ahLst/>
            <a:cxnLst/>
            <a:rect r="r" b="b" t="t" l="l"/>
            <a:pathLst>
              <a:path h="5714531" w="5714531">
                <a:moveTo>
                  <a:pt x="0" y="0"/>
                </a:moveTo>
                <a:lnTo>
                  <a:pt x="5714531" y="0"/>
                </a:lnTo>
                <a:lnTo>
                  <a:pt x="5714531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02097">
            <a:off x="-754270" y="8319060"/>
            <a:ext cx="5852745" cy="5852745"/>
          </a:xfrm>
          <a:custGeom>
            <a:avLst/>
            <a:gdLst/>
            <a:ahLst/>
            <a:cxnLst/>
            <a:rect r="r" b="b" t="t" l="l"/>
            <a:pathLst>
              <a:path h="5852745" w="5852745">
                <a:moveTo>
                  <a:pt x="5852745" y="0"/>
                </a:moveTo>
                <a:lnTo>
                  <a:pt x="0" y="0"/>
                </a:lnTo>
                <a:lnTo>
                  <a:pt x="0" y="5852745"/>
                </a:lnTo>
                <a:lnTo>
                  <a:pt x="5852745" y="5852745"/>
                </a:lnTo>
                <a:lnTo>
                  <a:pt x="58527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75028">
            <a:off x="-2497192" y="7172529"/>
            <a:ext cx="5645292" cy="5645292"/>
          </a:xfrm>
          <a:custGeom>
            <a:avLst/>
            <a:gdLst/>
            <a:ahLst/>
            <a:cxnLst/>
            <a:rect r="r" b="b" t="t" l="l"/>
            <a:pathLst>
              <a:path h="5645292" w="5645292">
                <a:moveTo>
                  <a:pt x="0" y="0"/>
                </a:moveTo>
                <a:lnTo>
                  <a:pt x="5645291" y="0"/>
                </a:lnTo>
                <a:lnTo>
                  <a:pt x="5645291" y="5645291"/>
                </a:lnTo>
                <a:lnTo>
                  <a:pt x="0" y="56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94366">
            <a:off x="14671199" y="3723703"/>
            <a:ext cx="4584524" cy="6075876"/>
          </a:xfrm>
          <a:custGeom>
            <a:avLst/>
            <a:gdLst/>
            <a:ahLst/>
            <a:cxnLst/>
            <a:rect r="r" b="b" t="t" l="l"/>
            <a:pathLst>
              <a:path h="6075876" w="4584524">
                <a:moveTo>
                  <a:pt x="0" y="0"/>
                </a:moveTo>
                <a:lnTo>
                  <a:pt x="4584524" y="0"/>
                </a:lnTo>
                <a:lnTo>
                  <a:pt x="4584524" y="6075876"/>
                </a:lnTo>
                <a:lnTo>
                  <a:pt x="0" y="6075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66870" y="5398294"/>
            <a:ext cx="2553473" cy="3367890"/>
          </a:xfrm>
          <a:custGeom>
            <a:avLst/>
            <a:gdLst/>
            <a:ahLst/>
            <a:cxnLst/>
            <a:rect r="r" b="b" t="t" l="l"/>
            <a:pathLst>
              <a:path h="3367890" w="2553473">
                <a:moveTo>
                  <a:pt x="0" y="0"/>
                </a:moveTo>
                <a:lnTo>
                  <a:pt x="2553473" y="0"/>
                </a:lnTo>
                <a:lnTo>
                  <a:pt x="2553473" y="3367890"/>
                </a:lnTo>
                <a:lnTo>
                  <a:pt x="0" y="3367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78276">
            <a:off x="-1828566" y="-3963952"/>
            <a:ext cx="5714531" cy="5714531"/>
          </a:xfrm>
          <a:custGeom>
            <a:avLst/>
            <a:gdLst/>
            <a:ahLst/>
            <a:cxnLst/>
            <a:rect r="r" b="b" t="t" l="l"/>
            <a:pathLst>
              <a:path h="5714531" w="5714531">
                <a:moveTo>
                  <a:pt x="0" y="0"/>
                </a:moveTo>
                <a:lnTo>
                  <a:pt x="5714532" y="0"/>
                </a:lnTo>
                <a:lnTo>
                  <a:pt x="5714532" y="5714531"/>
                </a:lnTo>
                <a:lnTo>
                  <a:pt x="0" y="571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639884">
            <a:off x="-2284201" y="1252032"/>
            <a:ext cx="4568402" cy="4568402"/>
          </a:xfrm>
          <a:custGeom>
            <a:avLst/>
            <a:gdLst/>
            <a:ahLst/>
            <a:cxnLst/>
            <a:rect r="r" b="b" t="t" l="l"/>
            <a:pathLst>
              <a:path h="4568402" w="4568402">
                <a:moveTo>
                  <a:pt x="0" y="0"/>
                </a:moveTo>
                <a:lnTo>
                  <a:pt x="4568402" y="0"/>
                </a:lnTo>
                <a:lnTo>
                  <a:pt x="4568402" y="4568401"/>
                </a:lnTo>
                <a:lnTo>
                  <a:pt x="0" y="45684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75028">
            <a:off x="-1367083" y="7535478"/>
            <a:ext cx="4301234" cy="4301234"/>
          </a:xfrm>
          <a:custGeom>
            <a:avLst/>
            <a:gdLst/>
            <a:ahLst/>
            <a:cxnLst/>
            <a:rect r="r" b="b" t="t" l="l"/>
            <a:pathLst>
              <a:path h="4301234" w="4301234">
                <a:moveTo>
                  <a:pt x="0" y="0"/>
                </a:moveTo>
                <a:lnTo>
                  <a:pt x="4301235" y="0"/>
                </a:lnTo>
                <a:lnTo>
                  <a:pt x="4301235" y="4301235"/>
                </a:lnTo>
                <a:lnTo>
                  <a:pt x="0" y="4301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75028">
            <a:off x="3466943" y="8857081"/>
            <a:ext cx="1191829" cy="1191829"/>
          </a:xfrm>
          <a:custGeom>
            <a:avLst/>
            <a:gdLst/>
            <a:ahLst/>
            <a:cxnLst/>
            <a:rect r="r" b="b" t="t" l="l"/>
            <a:pathLst>
              <a:path h="1191829" w="1191829">
                <a:moveTo>
                  <a:pt x="0" y="0"/>
                </a:moveTo>
                <a:lnTo>
                  <a:pt x="1191829" y="0"/>
                </a:lnTo>
                <a:lnTo>
                  <a:pt x="1191829" y="1191829"/>
                </a:lnTo>
                <a:lnTo>
                  <a:pt x="0" y="11918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341928">
            <a:off x="12900765" y="-3217592"/>
            <a:ext cx="5859417" cy="5859417"/>
          </a:xfrm>
          <a:custGeom>
            <a:avLst/>
            <a:gdLst/>
            <a:ahLst/>
            <a:cxnLst/>
            <a:rect r="r" b="b" t="t" l="l"/>
            <a:pathLst>
              <a:path h="5859417" w="5859417">
                <a:moveTo>
                  <a:pt x="0" y="0"/>
                </a:moveTo>
                <a:lnTo>
                  <a:pt x="5859417" y="0"/>
                </a:lnTo>
                <a:lnTo>
                  <a:pt x="5859417" y="5859417"/>
                </a:lnTo>
                <a:lnTo>
                  <a:pt x="0" y="58594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876676">
            <a:off x="12248518" y="1632487"/>
            <a:ext cx="2658650" cy="749256"/>
          </a:xfrm>
          <a:custGeom>
            <a:avLst/>
            <a:gdLst/>
            <a:ahLst/>
            <a:cxnLst/>
            <a:rect r="r" b="b" t="t" l="l"/>
            <a:pathLst>
              <a:path h="749256" w="2658650">
                <a:moveTo>
                  <a:pt x="0" y="0"/>
                </a:moveTo>
                <a:lnTo>
                  <a:pt x="2658650" y="0"/>
                </a:lnTo>
                <a:lnTo>
                  <a:pt x="2658650" y="749256"/>
                </a:lnTo>
                <a:lnTo>
                  <a:pt x="0" y="7492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04020">
            <a:off x="-1707511" y="3524920"/>
            <a:ext cx="3168290" cy="3168290"/>
          </a:xfrm>
          <a:custGeom>
            <a:avLst/>
            <a:gdLst/>
            <a:ahLst/>
            <a:cxnLst/>
            <a:rect r="r" b="b" t="t" l="l"/>
            <a:pathLst>
              <a:path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89"/>
                </a:lnTo>
                <a:lnTo>
                  <a:pt x="0" y="316828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663678">
            <a:off x="16152923" y="984289"/>
            <a:ext cx="3291109" cy="1717361"/>
          </a:xfrm>
          <a:custGeom>
            <a:avLst/>
            <a:gdLst/>
            <a:ahLst/>
            <a:cxnLst/>
            <a:rect r="r" b="b" t="t" l="l"/>
            <a:pathLst>
              <a:path h="1717361" w="3291109">
                <a:moveTo>
                  <a:pt x="0" y="0"/>
                </a:moveTo>
                <a:lnTo>
                  <a:pt x="3291109" y="0"/>
                </a:lnTo>
                <a:lnTo>
                  <a:pt x="3291109" y="1717360"/>
                </a:lnTo>
                <a:lnTo>
                  <a:pt x="0" y="171736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39041">
            <a:off x="190597" y="7094480"/>
            <a:ext cx="2316910" cy="652947"/>
          </a:xfrm>
          <a:custGeom>
            <a:avLst/>
            <a:gdLst/>
            <a:ahLst/>
            <a:cxnLst/>
            <a:rect r="r" b="b" t="t" l="l"/>
            <a:pathLst>
              <a:path h="652947" w="2316910">
                <a:moveTo>
                  <a:pt x="0" y="0"/>
                </a:moveTo>
                <a:lnTo>
                  <a:pt x="2316910" y="0"/>
                </a:lnTo>
                <a:lnTo>
                  <a:pt x="2316910" y="652948"/>
                </a:lnTo>
                <a:lnTo>
                  <a:pt x="0" y="6529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376473">
            <a:off x="827282" y="1220112"/>
            <a:ext cx="2844989" cy="801770"/>
          </a:xfrm>
          <a:custGeom>
            <a:avLst/>
            <a:gdLst/>
            <a:ahLst/>
            <a:cxnLst/>
            <a:rect r="r" b="b" t="t" l="l"/>
            <a:pathLst>
              <a:path h="801770" w="2844989">
                <a:moveTo>
                  <a:pt x="0" y="0"/>
                </a:moveTo>
                <a:lnTo>
                  <a:pt x="2844989" y="0"/>
                </a:lnTo>
                <a:lnTo>
                  <a:pt x="2844989" y="801770"/>
                </a:lnTo>
                <a:lnTo>
                  <a:pt x="0" y="8017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2404853">
            <a:off x="-2189775" y="-673668"/>
            <a:ext cx="4379550" cy="5282351"/>
          </a:xfrm>
          <a:custGeom>
            <a:avLst/>
            <a:gdLst/>
            <a:ahLst/>
            <a:cxnLst/>
            <a:rect r="r" b="b" t="t" l="l"/>
            <a:pathLst>
              <a:path h="5282351" w="4379550">
                <a:moveTo>
                  <a:pt x="4379550" y="0"/>
                </a:moveTo>
                <a:lnTo>
                  <a:pt x="0" y="0"/>
                </a:lnTo>
                <a:lnTo>
                  <a:pt x="0" y="5282351"/>
                </a:lnTo>
                <a:lnTo>
                  <a:pt x="4379550" y="5282351"/>
                </a:lnTo>
                <a:lnTo>
                  <a:pt x="437955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885312">
            <a:off x="-555445" y="4039148"/>
            <a:ext cx="3168290" cy="3168290"/>
          </a:xfrm>
          <a:custGeom>
            <a:avLst/>
            <a:gdLst/>
            <a:ahLst/>
            <a:cxnLst/>
            <a:rect r="r" b="b" t="t" l="l"/>
            <a:pathLst>
              <a:path h="3168290" w="3168290">
                <a:moveTo>
                  <a:pt x="0" y="0"/>
                </a:moveTo>
                <a:lnTo>
                  <a:pt x="3168290" y="0"/>
                </a:lnTo>
                <a:lnTo>
                  <a:pt x="3168290" y="3168290"/>
                </a:lnTo>
                <a:lnTo>
                  <a:pt x="0" y="31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4489" y="2729191"/>
            <a:ext cx="4952175" cy="6314081"/>
            <a:chOff x="0" y="0"/>
            <a:chExt cx="1627902" cy="20755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7902" cy="2075594"/>
            </a:xfrm>
            <a:custGeom>
              <a:avLst/>
              <a:gdLst/>
              <a:ahLst/>
              <a:cxnLst/>
              <a:rect r="r" b="b" t="t" l="l"/>
              <a:pathLst>
                <a:path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210" y="2729191"/>
            <a:ext cx="4952175" cy="6314081"/>
            <a:chOff x="0" y="0"/>
            <a:chExt cx="1627902" cy="20755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7902" cy="2075594"/>
            </a:xfrm>
            <a:custGeom>
              <a:avLst/>
              <a:gdLst/>
              <a:ahLst/>
              <a:cxnLst/>
              <a:rect r="r" b="b" t="t" l="l"/>
              <a:pathLst>
                <a:path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43235" y="2554063"/>
            <a:ext cx="4952175" cy="6314081"/>
            <a:chOff x="0" y="0"/>
            <a:chExt cx="1627902" cy="20755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7902" cy="2075594"/>
            </a:xfrm>
            <a:custGeom>
              <a:avLst/>
              <a:gdLst/>
              <a:ahLst/>
              <a:cxnLst/>
              <a:rect r="r" b="b" t="t" l="l"/>
              <a:pathLst>
                <a:path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362312" y="2554063"/>
            <a:ext cx="2110223" cy="594699"/>
          </a:xfrm>
          <a:custGeom>
            <a:avLst/>
            <a:gdLst/>
            <a:ahLst/>
            <a:cxnLst/>
            <a:rect r="r" b="b" t="t" l="l"/>
            <a:pathLst>
              <a:path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88186" y="2554063"/>
            <a:ext cx="2110223" cy="594699"/>
          </a:xfrm>
          <a:custGeom>
            <a:avLst/>
            <a:gdLst/>
            <a:ahLst/>
            <a:cxnLst/>
            <a:rect r="r" b="b" t="t" l="l"/>
            <a:pathLst>
              <a:path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59601" y="2578939"/>
            <a:ext cx="2021952" cy="569823"/>
          </a:xfrm>
          <a:custGeom>
            <a:avLst/>
            <a:gdLst/>
            <a:ahLst/>
            <a:cxnLst/>
            <a:rect r="r" b="b" t="t" l="l"/>
            <a:pathLst>
              <a:path h="569823" w="2021952">
                <a:moveTo>
                  <a:pt x="0" y="0"/>
                </a:moveTo>
                <a:lnTo>
                  <a:pt x="2021952" y="0"/>
                </a:lnTo>
                <a:lnTo>
                  <a:pt x="2021952" y="569823"/>
                </a:lnTo>
                <a:lnTo>
                  <a:pt x="0" y="569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341083" y="3712301"/>
            <a:ext cx="3058988" cy="3058976"/>
            <a:chOff x="0" y="0"/>
            <a:chExt cx="6350025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-24999" t="0" r="-24999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220257" y="236681"/>
            <a:ext cx="11847486" cy="211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HOW TO SOLVE A VOCABULARY QUESTION?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40769" y="7583875"/>
            <a:ext cx="3059302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Identify the word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66950" y="7107625"/>
            <a:ext cx="3752695" cy="143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Knowledge of synonyms and antonyms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97834" y="7345750"/>
            <a:ext cx="3439179" cy="9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Practice using the word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614506" y="3712301"/>
            <a:ext cx="3058988" cy="3058976"/>
            <a:chOff x="0" y="0"/>
            <a:chExt cx="6350025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9"/>
              <a:stretch>
                <a:fillRect l="-24626" t="0" r="-24626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887929" y="3712301"/>
            <a:ext cx="3058988" cy="3058976"/>
            <a:chOff x="0" y="0"/>
            <a:chExt cx="6350025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-25047" r="0" b="-25047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4489" y="2729191"/>
            <a:ext cx="4952175" cy="6314081"/>
            <a:chOff x="0" y="0"/>
            <a:chExt cx="1627902" cy="20755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7902" cy="2075594"/>
            </a:xfrm>
            <a:custGeom>
              <a:avLst/>
              <a:gdLst/>
              <a:ahLst/>
              <a:cxnLst/>
              <a:rect r="r" b="b" t="t" l="l"/>
              <a:pathLst>
                <a:path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210" y="2729191"/>
            <a:ext cx="4952175" cy="6314081"/>
            <a:chOff x="0" y="0"/>
            <a:chExt cx="1627902" cy="20755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7902" cy="2075594"/>
            </a:xfrm>
            <a:custGeom>
              <a:avLst/>
              <a:gdLst/>
              <a:ahLst/>
              <a:cxnLst/>
              <a:rect r="r" b="b" t="t" l="l"/>
              <a:pathLst>
                <a:path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41336" y="2729191"/>
            <a:ext cx="4952175" cy="6314081"/>
            <a:chOff x="0" y="0"/>
            <a:chExt cx="1627902" cy="20755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7902" cy="2075594"/>
            </a:xfrm>
            <a:custGeom>
              <a:avLst/>
              <a:gdLst/>
              <a:ahLst/>
              <a:cxnLst/>
              <a:rect r="r" b="b" t="t" l="l"/>
              <a:pathLst>
                <a:path h="2075594" w="1627902">
                  <a:moveTo>
                    <a:pt x="0" y="0"/>
                  </a:moveTo>
                  <a:lnTo>
                    <a:pt x="1627902" y="0"/>
                  </a:lnTo>
                  <a:lnTo>
                    <a:pt x="1627902" y="2075594"/>
                  </a:lnTo>
                  <a:lnTo>
                    <a:pt x="0" y="207559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627902" cy="2066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362312" y="2554063"/>
            <a:ext cx="2110223" cy="594699"/>
          </a:xfrm>
          <a:custGeom>
            <a:avLst/>
            <a:gdLst/>
            <a:ahLst/>
            <a:cxnLst/>
            <a:rect r="r" b="b" t="t" l="l"/>
            <a:pathLst>
              <a:path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88186" y="2554063"/>
            <a:ext cx="2110223" cy="594699"/>
          </a:xfrm>
          <a:custGeom>
            <a:avLst/>
            <a:gdLst/>
            <a:ahLst/>
            <a:cxnLst/>
            <a:rect r="r" b="b" t="t" l="l"/>
            <a:pathLst>
              <a:path h="594699" w="2110223">
                <a:moveTo>
                  <a:pt x="0" y="0"/>
                </a:moveTo>
                <a:lnTo>
                  <a:pt x="2110223" y="0"/>
                </a:lnTo>
                <a:lnTo>
                  <a:pt x="2110223" y="594699"/>
                </a:lnTo>
                <a:lnTo>
                  <a:pt x="0" y="59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59601" y="2578939"/>
            <a:ext cx="2021952" cy="569823"/>
          </a:xfrm>
          <a:custGeom>
            <a:avLst/>
            <a:gdLst/>
            <a:ahLst/>
            <a:cxnLst/>
            <a:rect r="r" b="b" t="t" l="l"/>
            <a:pathLst>
              <a:path h="569823" w="2021952">
                <a:moveTo>
                  <a:pt x="0" y="0"/>
                </a:moveTo>
                <a:lnTo>
                  <a:pt x="2021952" y="0"/>
                </a:lnTo>
                <a:lnTo>
                  <a:pt x="2021952" y="569823"/>
                </a:lnTo>
                <a:lnTo>
                  <a:pt x="0" y="569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341083" y="3712301"/>
            <a:ext cx="3058988" cy="3058976"/>
            <a:chOff x="0" y="0"/>
            <a:chExt cx="6350025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0" t="-13291" r="0" b="-13291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614506" y="3712301"/>
            <a:ext cx="3058988" cy="3058976"/>
            <a:chOff x="0" y="0"/>
            <a:chExt cx="6350025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9"/>
              <a:stretch>
                <a:fillRect l="0" t="-1216" r="0" b="-1216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887929" y="3712301"/>
            <a:ext cx="3058988" cy="3058976"/>
            <a:chOff x="0" y="0"/>
            <a:chExt cx="6350025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t="-4348" r="0" b="-4348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220257" y="576941"/>
            <a:ext cx="11847486" cy="10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LET’S TAKE AN EXAMPLE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40769" y="7583875"/>
            <a:ext cx="3059302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Antique, i.e., old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66950" y="7345750"/>
            <a:ext cx="3752695" cy="9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9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Synonym - Ancient</a:t>
            </a:r>
          </a:p>
          <a:p>
            <a:pPr algn="ct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Antonym - Modern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97834" y="7340987"/>
            <a:ext cx="3439179" cy="97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People love to see the </a:t>
            </a:r>
            <a:r>
              <a:rPr lang="en-US" sz="290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antique</a:t>
            </a:r>
            <a:r>
              <a:rPr lang="en-US" sz="29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items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38900" y="2338666"/>
            <a:ext cx="3320400" cy="3320400"/>
          </a:xfrm>
          <a:custGeom>
            <a:avLst/>
            <a:gdLst/>
            <a:ahLst/>
            <a:cxnLst/>
            <a:rect r="r" b="b" t="t" l="l"/>
            <a:pathLst>
              <a:path h="3320400" w="3320400">
                <a:moveTo>
                  <a:pt x="0" y="0"/>
                </a:moveTo>
                <a:lnTo>
                  <a:pt x="3320400" y="0"/>
                </a:lnTo>
                <a:lnTo>
                  <a:pt x="3320400" y="3320400"/>
                </a:lnTo>
                <a:lnTo>
                  <a:pt x="0" y="332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4489" y="2729191"/>
            <a:ext cx="15499021" cy="3785671"/>
            <a:chOff x="0" y="0"/>
            <a:chExt cx="5740378" cy="140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40378" cy="1402100"/>
            </a:xfrm>
            <a:custGeom>
              <a:avLst/>
              <a:gdLst/>
              <a:ahLst/>
              <a:cxnLst/>
              <a:rect r="r" b="b" t="t" l="l"/>
              <a:pathLst>
                <a:path h="1402100" w="5740378">
                  <a:moveTo>
                    <a:pt x="0" y="0"/>
                  </a:moveTo>
                  <a:lnTo>
                    <a:pt x="5740378" y="0"/>
                  </a:lnTo>
                  <a:lnTo>
                    <a:pt x="5740378" y="1402100"/>
                  </a:lnTo>
                  <a:lnTo>
                    <a:pt x="0" y="140210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5740378" cy="1392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4489" y="6900983"/>
            <a:ext cx="15499021" cy="2216253"/>
            <a:chOff x="0" y="0"/>
            <a:chExt cx="5740378" cy="8208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40378" cy="820835"/>
            </a:xfrm>
            <a:custGeom>
              <a:avLst/>
              <a:gdLst/>
              <a:ahLst/>
              <a:cxnLst/>
              <a:rect r="r" b="b" t="t" l="l"/>
              <a:pathLst>
                <a:path h="820835" w="5740378">
                  <a:moveTo>
                    <a:pt x="0" y="0"/>
                  </a:moveTo>
                  <a:lnTo>
                    <a:pt x="5740378" y="0"/>
                  </a:lnTo>
                  <a:lnTo>
                    <a:pt x="5740378" y="820835"/>
                  </a:lnTo>
                  <a:lnTo>
                    <a:pt x="0" y="82083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5740378" cy="811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931239" y="3617073"/>
            <a:ext cx="1166553" cy="1166553"/>
          </a:xfrm>
          <a:custGeom>
            <a:avLst/>
            <a:gdLst/>
            <a:ahLst/>
            <a:cxnLst/>
            <a:rect r="r" b="b" t="t" l="l"/>
            <a:pathLst>
              <a:path h="1166553" w="1166553">
                <a:moveTo>
                  <a:pt x="1166554" y="0"/>
                </a:moveTo>
                <a:lnTo>
                  <a:pt x="0" y="0"/>
                </a:lnTo>
                <a:lnTo>
                  <a:pt x="0" y="1166553"/>
                </a:lnTo>
                <a:lnTo>
                  <a:pt x="1166554" y="1166553"/>
                </a:lnTo>
                <a:lnTo>
                  <a:pt x="11665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25495" y="7635769"/>
            <a:ext cx="2133805" cy="2133805"/>
          </a:xfrm>
          <a:custGeom>
            <a:avLst/>
            <a:gdLst/>
            <a:ahLst/>
            <a:cxnLst/>
            <a:rect r="r" b="b" t="t" l="l"/>
            <a:pathLst>
              <a:path h="2133805" w="2133805">
                <a:moveTo>
                  <a:pt x="0" y="0"/>
                </a:moveTo>
                <a:lnTo>
                  <a:pt x="2133805" y="0"/>
                </a:lnTo>
                <a:lnTo>
                  <a:pt x="2133805" y="2133805"/>
                </a:lnTo>
                <a:lnTo>
                  <a:pt x="0" y="2133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99129" y="3671516"/>
            <a:ext cx="11231411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 root word is a word or word part that can form the basis of new words through the addition of prefixes and suffixes.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20257" y="1262129"/>
            <a:ext cx="11847486" cy="10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ROOT WORDS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21244" y="7476887"/>
            <a:ext cx="1344551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Understanding the meanings of common roots can help you work out themeanings of new words as you encounter them.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3392">
            <a:off x="-1305204" y="-4974383"/>
            <a:ext cx="20898408" cy="20898408"/>
          </a:xfrm>
          <a:custGeom>
            <a:avLst/>
            <a:gdLst/>
            <a:ahLst/>
            <a:cxnLst/>
            <a:rect r="r" b="b" t="t" l="l"/>
            <a:pathLst>
              <a:path h="20898408" w="20898408">
                <a:moveTo>
                  <a:pt x="0" y="0"/>
                </a:moveTo>
                <a:lnTo>
                  <a:pt x="20898408" y="0"/>
                </a:lnTo>
                <a:lnTo>
                  <a:pt x="20898408" y="20898409"/>
                </a:lnTo>
                <a:lnTo>
                  <a:pt x="0" y="2089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1162" y="6172200"/>
            <a:ext cx="5987143" cy="4114800"/>
          </a:xfrm>
          <a:custGeom>
            <a:avLst/>
            <a:gdLst/>
            <a:ahLst/>
            <a:cxnLst/>
            <a:rect r="r" b="b" t="t" l="l"/>
            <a:pathLst>
              <a:path h="4114800" w="5987143">
                <a:moveTo>
                  <a:pt x="0" y="0"/>
                </a:moveTo>
                <a:lnTo>
                  <a:pt x="5987143" y="0"/>
                </a:lnTo>
                <a:lnTo>
                  <a:pt x="5987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82085" y="5713563"/>
            <a:ext cx="5865562" cy="4230537"/>
          </a:xfrm>
          <a:custGeom>
            <a:avLst/>
            <a:gdLst/>
            <a:ahLst/>
            <a:cxnLst/>
            <a:rect r="r" b="b" t="t" l="l"/>
            <a:pathLst>
              <a:path h="4230537" w="5865562">
                <a:moveTo>
                  <a:pt x="0" y="0"/>
                </a:moveTo>
                <a:lnTo>
                  <a:pt x="5865562" y="0"/>
                </a:lnTo>
                <a:lnTo>
                  <a:pt x="5865562" y="4230537"/>
                </a:lnTo>
                <a:lnTo>
                  <a:pt x="0" y="4230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1566">
            <a:off x="2222507" y="437457"/>
            <a:ext cx="4711426" cy="5256394"/>
          </a:xfrm>
          <a:custGeom>
            <a:avLst/>
            <a:gdLst/>
            <a:ahLst/>
            <a:cxnLst/>
            <a:rect r="r" b="b" t="t" l="l"/>
            <a:pathLst>
              <a:path h="5256394" w="4711426">
                <a:moveTo>
                  <a:pt x="0" y="0"/>
                </a:moveTo>
                <a:lnTo>
                  <a:pt x="4711426" y="0"/>
                </a:lnTo>
                <a:lnTo>
                  <a:pt x="4711426" y="5256395"/>
                </a:lnTo>
                <a:lnTo>
                  <a:pt x="0" y="5256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096124">
            <a:off x="11537729" y="596531"/>
            <a:ext cx="5016392" cy="5596635"/>
          </a:xfrm>
          <a:custGeom>
            <a:avLst/>
            <a:gdLst/>
            <a:ahLst/>
            <a:cxnLst/>
            <a:rect r="r" b="b" t="t" l="l"/>
            <a:pathLst>
              <a:path h="5596635" w="5016392">
                <a:moveTo>
                  <a:pt x="0" y="0"/>
                </a:moveTo>
                <a:lnTo>
                  <a:pt x="5016392" y="0"/>
                </a:lnTo>
                <a:lnTo>
                  <a:pt x="5016392" y="5596635"/>
                </a:lnTo>
                <a:lnTo>
                  <a:pt x="0" y="5596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7980" y="1559909"/>
            <a:ext cx="1947416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egotist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51503" y="3657600"/>
            <a:ext cx="248037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ego</a:t>
            </a:r>
            <a:r>
              <a:rPr lang="en-US" sz="4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+ -ist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33452" y="1559909"/>
            <a:ext cx="1821061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</a:t>
            </a:r>
            <a:r>
              <a:rPr lang="en-US" sz="50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29049" y="3657600"/>
            <a:ext cx="254957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act</a:t>
            </a:r>
            <a:r>
              <a:rPr lang="en-US" sz="4500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 + -ing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1637">
            <a:off x="620718" y="353313"/>
            <a:ext cx="6673279" cy="4756228"/>
          </a:xfrm>
          <a:custGeom>
            <a:avLst/>
            <a:gdLst/>
            <a:ahLst/>
            <a:cxnLst/>
            <a:rect r="r" b="b" t="t" l="l"/>
            <a:pathLst>
              <a:path h="4756228" w="6673279">
                <a:moveTo>
                  <a:pt x="0" y="0"/>
                </a:moveTo>
                <a:lnTo>
                  <a:pt x="6673279" y="0"/>
                </a:lnTo>
                <a:lnTo>
                  <a:pt x="6673279" y="4756228"/>
                </a:lnTo>
                <a:lnTo>
                  <a:pt x="0" y="475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5502">
            <a:off x="11307191" y="5416406"/>
            <a:ext cx="6324508" cy="4358161"/>
          </a:xfrm>
          <a:custGeom>
            <a:avLst/>
            <a:gdLst/>
            <a:ahLst/>
            <a:cxnLst/>
            <a:rect r="r" b="b" t="t" l="l"/>
            <a:pathLst>
              <a:path h="4358161" w="6324508">
                <a:moveTo>
                  <a:pt x="0" y="0"/>
                </a:moveTo>
                <a:lnTo>
                  <a:pt x="6324508" y="0"/>
                </a:lnTo>
                <a:lnTo>
                  <a:pt x="6324508" y="4358161"/>
                </a:lnTo>
                <a:lnTo>
                  <a:pt x="0" y="4358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3849" y="2032927"/>
            <a:ext cx="4725261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Root Words That Can Stand Alone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72119" y="6896986"/>
            <a:ext cx="4029424" cy="13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Root Words as Word Stems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536945"/>
            <a:ext cx="8365589" cy="330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Act: to move or do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(actor, acting, reenact)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Crypt: to hide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(apocryphal, cryptic, cryptography)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92493" y="718477"/>
            <a:ext cx="9767465" cy="330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Acri: bitter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(acrid, acrimony, acridity)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Astro: star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(astronaut, astronomy, astrophysics)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6903" y="435769"/>
            <a:ext cx="2185416" cy="2185416"/>
          </a:xfrm>
          <a:custGeom>
            <a:avLst/>
            <a:gdLst/>
            <a:ahLst/>
            <a:cxnLst/>
            <a:rect r="r" b="b" t="t" l="l"/>
            <a:pathLst>
              <a:path h="2185416" w="2185416">
                <a:moveTo>
                  <a:pt x="0" y="0"/>
                </a:moveTo>
                <a:lnTo>
                  <a:pt x="2185416" y="0"/>
                </a:lnTo>
                <a:lnTo>
                  <a:pt x="2185416" y="2185415"/>
                </a:lnTo>
                <a:lnTo>
                  <a:pt x="0" y="2185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8414"/>
            <a:ext cx="2099381" cy="2532148"/>
          </a:xfrm>
          <a:custGeom>
            <a:avLst/>
            <a:gdLst/>
            <a:ahLst/>
            <a:cxnLst/>
            <a:rect r="r" b="b" t="t" l="l"/>
            <a:pathLst>
              <a:path h="2532148" w="2099381">
                <a:moveTo>
                  <a:pt x="0" y="0"/>
                </a:moveTo>
                <a:lnTo>
                  <a:pt x="2099381" y="0"/>
                </a:lnTo>
                <a:lnTo>
                  <a:pt x="2099381" y="2532148"/>
                </a:lnTo>
                <a:lnTo>
                  <a:pt x="0" y="253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046873" y="588414"/>
            <a:ext cx="1425477" cy="1880125"/>
          </a:xfrm>
          <a:custGeom>
            <a:avLst/>
            <a:gdLst/>
            <a:ahLst/>
            <a:cxnLst/>
            <a:rect r="r" b="b" t="t" l="l"/>
            <a:pathLst>
              <a:path h="1880125" w="1425477">
                <a:moveTo>
                  <a:pt x="1425476" y="0"/>
                </a:moveTo>
                <a:lnTo>
                  <a:pt x="0" y="0"/>
                </a:lnTo>
                <a:lnTo>
                  <a:pt x="0" y="1880125"/>
                </a:lnTo>
                <a:lnTo>
                  <a:pt x="1425476" y="1880125"/>
                </a:lnTo>
                <a:lnTo>
                  <a:pt x="14254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77381" y="2002371"/>
            <a:ext cx="402018" cy="662006"/>
          </a:xfrm>
          <a:custGeom>
            <a:avLst/>
            <a:gdLst/>
            <a:ahLst/>
            <a:cxnLst/>
            <a:rect r="r" b="b" t="t" l="l"/>
            <a:pathLst>
              <a:path h="662006" w="402018">
                <a:moveTo>
                  <a:pt x="0" y="0"/>
                </a:moveTo>
                <a:lnTo>
                  <a:pt x="402019" y="0"/>
                </a:lnTo>
                <a:lnTo>
                  <a:pt x="402019" y="662007"/>
                </a:lnTo>
                <a:lnTo>
                  <a:pt x="0" y="6620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20257" y="1262129"/>
            <a:ext cx="11847486" cy="10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Root Hunt Exercise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4012" y="3001962"/>
            <a:ext cx="3726967" cy="619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Ambul  </a:t>
            </a:r>
          </a:p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Cardio</a:t>
            </a:r>
          </a:p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Cede</a:t>
            </a:r>
          </a:p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Counter</a:t>
            </a:r>
          </a:p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Dem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11633" y="3001962"/>
            <a:ext cx="5247978" cy="619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A. heart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B. people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C. against or opposite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D. to go or yield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E. to move or walk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6903" y="435769"/>
            <a:ext cx="2185416" cy="2185416"/>
          </a:xfrm>
          <a:custGeom>
            <a:avLst/>
            <a:gdLst/>
            <a:ahLst/>
            <a:cxnLst/>
            <a:rect r="r" b="b" t="t" l="l"/>
            <a:pathLst>
              <a:path h="2185416" w="2185416">
                <a:moveTo>
                  <a:pt x="0" y="0"/>
                </a:moveTo>
                <a:lnTo>
                  <a:pt x="2185416" y="0"/>
                </a:lnTo>
                <a:lnTo>
                  <a:pt x="2185416" y="2185415"/>
                </a:lnTo>
                <a:lnTo>
                  <a:pt x="0" y="2185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8414"/>
            <a:ext cx="2099381" cy="2532148"/>
          </a:xfrm>
          <a:custGeom>
            <a:avLst/>
            <a:gdLst/>
            <a:ahLst/>
            <a:cxnLst/>
            <a:rect r="r" b="b" t="t" l="l"/>
            <a:pathLst>
              <a:path h="2532148" w="2099381">
                <a:moveTo>
                  <a:pt x="0" y="0"/>
                </a:moveTo>
                <a:lnTo>
                  <a:pt x="2099381" y="0"/>
                </a:lnTo>
                <a:lnTo>
                  <a:pt x="2099381" y="2532148"/>
                </a:lnTo>
                <a:lnTo>
                  <a:pt x="0" y="253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046873" y="588414"/>
            <a:ext cx="1425477" cy="1880125"/>
          </a:xfrm>
          <a:custGeom>
            <a:avLst/>
            <a:gdLst/>
            <a:ahLst/>
            <a:cxnLst/>
            <a:rect r="r" b="b" t="t" l="l"/>
            <a:pathLst>
              <a:path h="1880125" w="1425477">
                <a:moveTo>
                  <a:pt x="1425476" y="0"/>
                </a:moveTo>
                <a:lnTo>
                  <a:pt x="0" y="0"/>
                </a:lnTo>
                <a:lnTo>
                  <a:pt x="0" y="1880125"/>
                </a:lnTo>
                <a:lnTo>
                  <a:pt x="1425476" y="1880125"/>
                </a:lnTo>
                <a:lnTo>
                  <a:pt x="142547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77381" y="2002371"/>
            <a:ext cx="402018" cy="662006"/>
          </a:xfrm>
          <a:custGeom>
            <a:avLst/>
            <a:gdLst/>
            <a:ahLst/>
            <a:cxnLst/>
            <a:rect r="r" b="b" t="t" l="l"/>
            <a:pathLst>
              <a:path h="662006" w="402018">
                <a:moveTo>
                  <a:pt x="0" y="0"/>
                </a:moveTo>
                <a:lnTo>
                  <a:pt x="402019" y="0"/>
                </a:lnTo>
                <a:lnTo>
                  <a:pt x="402019" y="662007"/>
                </a:lnTo>
                <a:lnTo>
                  <a:pt x="0" y="6620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20257" y="1262129"/>
            <a:ext cx="11847486" cy="10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 spc="-127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Root Hunt - ANSWERS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4012" y="3001962"/>
            <a:ext cx="3726967" cy="619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Ambul  </a:t>
            </a:r>
          </a:p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Cardio</a:t>
            </a:r>
          </a:p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Cede</a:t>
            </a:r>
          </a:p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Counter</a:t>
            </a:r>
          </a:p>
          <a:p>
            <a:pPr algn="l" marL="863599" indent="-431800" lvl="1">
              <a:lnSpc>
                <a:spcPts val="99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Dem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11633" y="3001962"/>
            <a:ext cx="5247978" cy="619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A. to move or walk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B. heart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C. to go or yield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D. against or opposite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Coco Gothic"/>
                <a:ea typeface="Coco Gothic"/>
                <a:cs typeface="Coco Gothic"/>
                <a:sym typeface="Coco Gothic"/>
              </a:rPr>
              <a:t>E. 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DAGMHg47xqM</dc:identifier>
  <dcterms:modified xsi:type="dcterms:W3CDTF">2011-08-01T06:04:30Z</dcterms:modified>
  <cp:revision>1</cp:revision>
  <dc:title>Climate Change Vocabulary Presentation</dc:title>
</cp:coreProperties>
</file>